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570" r:id="rId2"/>
    <p:sldId id="528" r:id="rId3"/>
    <p:sldId id="529" r:id="rId4"/>
    <p:sldId id="530" r:id="rId5"/>
    <p:sldId id="532" r:id="rId6"/>
    <p:sldId id="533" r:id="rId7"/>
    <p:sldId id="571" r:id="rId8"/>
    <p:sldId id="534" r:id="rId9"/>
    <p:sldId id="576" r:id="rId10"/>
    <p:sldId id="535" r:id="rId11"/>
    <p:sldId id="536" r:id="rId12"/>
    <p:sldId id="537" r:id="rId13"/>
    <p:sldId id="540" r:id="rId14"/>
    <p:sldId id="538" r:id="rId15"/>
    <p:sldId id="539" r:id="rId16"/>
    <p:sldId id="573" r:id="rId17"/>
    <p:sldId id="574" r:id="rId18"/>
    <p:sldId id="572" r:id="rId19"/>
    <p:sldId id="541" r:id="rId20"/>
    <p:sldId id="542" r:id="rId21"/>
    <p:sldId id="577" r:id="rId22"/>
    <p:sldId id="544" r:id="rId23"/>
    <p:sldId id="543" r:id="rId24"/>
    <p:sldId id="546" r:id="rId25"/>
    <p:sldId id="545" r:id="rId26"/>
    <p:sldId id="547" r:id="rId27"/>
    <p:sldId id="548" r:id="rId28"/>
    <p:sldId id="549" r:id="rId29"/>
    <p:sldId id="575" r:id="rId30"/>
    <p:sldId id="550" r:id="rId31"/>
    <p:sldId id="578" r:id="rId32"/>
    <p:sldId id="579" r:id="rId33"/>
    <p:sldId id="256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00"/>
    <a:srgbClr val="050000"/>
    <a:srgbClr val="0400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1744" autoAdjust="0"/>
  </p:normalViewPr>
  <p:slideViewPr>
    <p:cSldViewPr>
      <p:cViewPr>
        <p:scale>
          <a:sx n="66" d="100"/>
          <a:sy n="66" d="100"/>
        </p:scale>
        <p:origin x="2526" y="948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C01CDA6-D65D-459B-B2E9-7B5AB747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00D8A-F90A-4B65-B260-6C15D2A245F5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4BB53-2AE1-4E4B-81F8-366637D4FFD0}" type="slidenum">
              <a:rPr lang="en-US"/>
              <a:pPr/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11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4BB53-2AE1-4E4B-81F8-366637D4FFD0}" type="slidenum">
              <a:rPr lang="en-US"/>
              <a:pPr/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4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00D8A-F90A-4B65-B260-6C15D2A245F5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69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E8A30-E05A-4259-ABA1-292419AD4AA1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88242-74E4-40C6-90F6-F56331B48B64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24997-F49D-4296-BAFD-35CA7347F27C}" type="slidenum">
              <a:rPr lang="en-US"/>
              <a:pPr/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A40BD-FDF0-451F-975B-A84D1017E8D8}" type="slidenum">
              <a:rPr lang="en-US"/>
              <a:pPr/>
              <a:t>23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CD917-1422-4442-9313-8A88D089C208}" type="slidenum">
              <a:rPr lang="en-US"/>
              <a:pPr/>
              <a:t>24</a:t>
            </a:fld>
            <a:endParaRPr lang="en-US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98872-DEDB-4BE9-B9B7-FF709E38EEE0}" type="slidenum">
              <a:rPr lang="en-US"/>
              <a:pPr/>
              <a:t>28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4BB53-2AE1-4E4B-81F8-366637D4FFD0}" type="slidenum">
              <a:rPr lang="en-US"/>
              <a:pPr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9A05-3FF0-4396-B34A-3E54D2635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E1FD-E5B5-4422-B009-75D6246A3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4570-42E9-46B9-AE2B-C7BD6D86C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BD29-7BA7-4816-87BE-2B6D4CA3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BA00-1E1F-4055-9B7E-14D64F57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A4E9-4DA5-400E-84FD-673AD561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30D0-D44B-4D98-9FE4-CEA97B56B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F55D-8DCB-4FD8-A153-976A1AB15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C81F-B94E-4A3F-BEFD-378217A1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278-FDA1-4A8C-91C0-6FFBD7319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F0DC-0166-4CBC-B266-20088A269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pPr>
              <a:defRPr/>
            </a:pPr>
            <a:fld id="{2AA6EC2D-033D-4146-BB37-CBC1B85DA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"/>
            <a:ext cx="9144000" cy="13594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4800" dirty="0" smtClean="0"/>
              <a:t>Lecture 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30580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Topics</a:t>
            </a:r>
          </a:p>
          <a:p>
            <a:pPr lvl="1" eaLnBrk="1" hangingPunct="1"/>
            <a:r>
              <a:rPr lang="en-US" dirty="0" smtClean="0"/>
              <a:t>Programmable Logic Devices (PLDs)</a:t>
            </a:r>
          </a:p>
          <a:p>
            <a:pPr lvl="2" eaLnBrk="1" hangingPunct="1"/>
            <a:r>
              <a:rPr lang="en-US" dirty="0" smtClean="0"/>
              <a:t>PROMs</a:t>
            </a:r>
          </a:p>
          <a:p>
            <a:pPr lvl="2" eaLnBrk="1" hangingPunct="1"/>
            <a:r>
              <a:rPr lang="en-US" dirty="0" smtClean="0"/>
              <a:t>PLAs</a:t>
            </a:r>
          </a:p>
          <a:p>
            <a:pPr lvl="2" eaLnBrk="1" hangingPunct="1"/>
            <a:r>
              <a:rPr lang="en-US" dirty="0" smtClean="0"/>
              <a:t>PALs and GALs</a:t>
            </a:r>
          </a:p>
          <a:p>
            <a:pPr lvl="1" eaLnBrk="1" hangingPunct="1"/>
            <a:r>
              <a:rPr lang="en-US" dirty="0" smtClean="0"/>
              <a:t>Positive and Mixed Logic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854E7-5781-4267-A3B4-800CED04A13F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612775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</a:t>
            </a:r>
          </a:p>
        </p:txBody>
      </p:sp>
      <p:pic>
        <p:nvPicPr>
          <p:cNvPr id="10243" name="Picture 3" descr="061"/>
          <p:cNvPicPr>
            <a:picLocks noChangeAspect="1" noChangeArrowheads="1"/>
          </p:cNvPicPr>
          <p:nvPr/>
        </p:nvPicPr>
        <p:blipFill>
          <a:blip r:embed="rId3"/>
          <a:srcRect b="15823"/>
          <a:stretch>
            <a:fillRect/>
          </a:stretch>
        </p:blipFill>
        <p:spPr bwMode="auto">
          <a:xfrm>
            <a:off x="304800" y="1139825"/>
            <a:ext cx="86106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0" y="533400"/>
            <a:ext cx="2820988" cy="2438400"/>
            <a:chOff x="3840" y="336"/>
            <a:chExt cx="1777" cy="1536"/>
          </a:xfrm>
        </p:grpSpPr>
        <p:sp>
          <p:nvSpPr>
            <p:cNvPr id="10246" name="Oval 5"/>
            <p:cNvSpPr>
              <a:spLocks noChangeArrowheads="1"/>
            </p:cNvSpPr>
            <p:nvPr/>
          </p:nvSpPr>
          <p:spPr bwMode="auto">
            <a:xfrm>
              <a:off x="4416" y="1536"/>
              <a:ext cx="1104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5206" name="Text Box 6"/>
            <p:cNvSpPr txBox="1">
              <a:spLocks noChangeArrowheads="1"/>
            </p:cNvSpPr>
            <p:nvPr/>
          </p:nvSpPr>
          <p:spPr bwMode="auto">
            <a:xfrm>
              <a:off x="3840" y="336"/>
              <a:ext cx="17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+mj-lt"/>
                </a:rPr>
                <a:t>Product term sharing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748EC-42B7-4970-B271-333BFDEC1E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-3175"/>
            <a:ext cx="4191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Obsolete but show the evolution of PLDs – desire to have programmable AND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33528" y="0"/>
            <a:ext cx="9177528" cy="990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PALs/GALs</a:t>
            </a:r>
          </a:p>
        </p:txBody>
      </p:sp>
      <p:pic>
        <p:nvPicPr>
          <p:cNvPr id="11267" name="Picture 1027" descr="062"/>
          <p:cNvPicPr>
            <a:picLocks noChangeAspect="1" noChangeArrowheads="1"/>
          </p:cNvPicPr>
          <p:nvPr/>
        </p:nvPicPr>
        <p:blipFill>
          <a:blip r:embed="rId3"/>
          <a:srcRect b="18341"/>
          <a:stretch>
            <a:fillRect/>
          </a:stretch>
        </p:blipFill>
        <p:spPr bwMode="auto">
          <a:xfrm>
            <a:off x="76200" y="1514475"/>
            <a:ext cx="8991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6019801" y="1141413"/>
            <a:ext cx="3254375" cy="4497388"/>
            <a:chOff x="3792" y="719"/>
            <a:chExt cx="2050" cy="2833"/>
          </a:xfrm>
        </p:grpSpPr>
        <p:sp>
          <p:nvSpPr>
            <p:cNvPr id="11270" name="Oval 1028"/>
            <p:cNvSpPr>
              <a:spLocks noChangeArrowheads="1"/>
            </p:cNvSpPr>
            <p:nvPr/>
          </p:nvSpPr>
          <p:spPr bwMode="auto">
            <a:xfrm>
              <a:off x="4368" y="1776"/>
              <a:ext cx="336" cy="17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3" name="Text Box 1029"/>
            <p:cNvSpPr txBox="1">
              <a:spLocks noChangeArrowheads="1"/>
            </p:cNvSpPr>
            <p:nvPr/>
          </p:nvSpPr>
          <p:spPr bwMode="auto">
            <a:xfrm>
              <a:off x="3792" y="719"/>
              <a:ext cx="20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+mj-lt"/>
                </a:rPr>
                <a:t>No product term sharing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A42D2-461B-4E67-84A0-FA52465EB12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66157" y="5528102"/>
            <a:ext cx="29392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/>
              <a:t>This example shows a PAL that doesn’t permit product term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 with function sharing or additional inputs</a:t>
            </a:r>
          </a:p>
        </p:txBody>
      </p:sp>
      <p:pic>
        <p:nvPicPr>
          <p:cNvPr id="12291" name="Picture 3" descr="063"/>
          <p:cNvPicPr>
            <a:picLocks noChangeAspect="1" noChangeArrowheads="1"/>
          </p:cNvPicPr>
          <p:nvPr/>
        </p:nvPicPr>
        <p:blipFill>
          <a:blip r:embed="rId2"/>
          <a:srcRect b="9215"/>
          <a:stretch>
            <a:fillRect/>
          </a:stretch>
        </p:blipFill>
        <p:spPr bwMode="auto">
          <a:xfrm>
            <a:off x="76200" y="2016125"/>
            <a:ext cx="89916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6A4B6-560C-4027-AB08-5F5ECEF6214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Advantages to PLDs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668" y="1225658"/>
            <a:ext cx="8763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Shorten design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Rapid prototyping!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Rapid design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Reprogrammable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No masks, jumpers, PCB traces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Decrease PCB “real estate”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Less space than multiple standard logic packages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Improve 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Fewer packages, fewer external interconnects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209F4-4EE5-4DB6-8AF4-4B0BD593A2C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PALxxyyzz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Nomenclature</a:t>
            </a: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77374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xx	Maximum number of AND array inputs</a:t>
            </a:r>
          </a:p>
          <a:p>
            <a:pPr>
              <a:defRPr/>
            </a:pPr>
            <a:r>
              <a:rPr lang="en-US" dirty="0" err="1">
                <a:latin typeface="+mj-lt"/>
              </a:rPr>
              <a:t>zz</a:t>
            </a:r>
            <a:r>
              <a:rPr lang="en-US" dirty="0">
                <a:latin typeface="+mj-lt"/>
              </a:rPr>
              <a:t>	Maximum number of dedicated outputs</a:t>
            </a:r>
          </a:p>
          <a:p>
            <a:pPr>
              <a:defRPr/>
            </a:pPr>
            <a:r>
              <a:rPr lang="en-US" dirty="0">
                <a:latin typeface="+mj-lt"/>
              </a:rPr>
              <a:t> y	Type of outputs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Combinational</a:t>
            </a:r>
          </a:p>
          <a:p>
            <a:pPr>
              <a:defRPr/>
            </a:pPr>
            <a:r>
              <a:rPr lang="en-US" dirty="0">
                <a:latin typeface="+mj-lt"/>
              </a:rPr>
              <a:t>	H	active high</a:t>
            </a:r>
          </a:p>
          <a:p>
            <a:pPr>
              <a:defRPr/>
            </a:pPr>
            <a:r>
              <a:rPr lang="en-US" dirty="0">
                <a:latin typeface="+mj-lt"/>
              </a:rPr>
              <a:t>	L	active low</a:t>
            </a:r>
          </a:p>
          <a:p>
            <a:pPr>
              <a:defRPr/>
            </a:pPr>
            <a:r>
              <a:rPr lang="en-US" dirty="0">
                <a:latin typeface="+mj-lt"/>
              </a:rPr>
              <a:t>	P	programmable</a:t>
            </a:r>
          </a:p>
          <a:p>
            <a:pPr>
              <a:defRPr/>
            </a:pPr>
            <a:r>
              <a:rPr lang="en-US" dirty="0">
                <a:latin typeface="+mj-lt"/>
              </a:rPr>
              <a:t>	C	complementary</a:t>
            </a:r>
          </a:p>
          <a:p>
            <a:pPr>
              <a:defRPr/>
            </a:pPr>
            <a:r>
              <a:rPr lang="en-US" dirty="0">
                <a:latin typeface="+mj-lt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Registered</a:t>
            </a:r>
          </a:p>
          <a:p>
            <a:pPr>
              <a:defRPr/>
            </a:pPr>
            <a:r>
              <a:rPr lang="en-US" dirty="0">
                <a:latin typeface="+mj-lt"/>
              </a:rPr>
              <a:t>	R	registered</a:t>
            </a:r>
          </a:p>
          <a:p>
            <a:pPr>
              <a:defRPr/>
            </a:pPr>
            <a:r>
              <a:rPr lang="en-US" dirty="0">
                <a:latin typeface="+mj-lt"/>
              </a:rPr>
              <a:t>	RP	registered, with programmable polarity</a:t>
            </a:r>
          </a:p>
          <a:p>
            <a:pPr>
              <a:defRPr/>
            </a:pPr>
            <a:r>
              <a:rPr lang="en-US" dirty="0">
                <a:latin typeface="+mj-lt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Versatile</a:t>
            </a:r>
          </a:p>
          <a:p>
            <a:pPr>
              <a:defRPr/>
            </a:pPr>
            <a:r>
              <a:rPr lang="en-US" dirty="0">
                <a:latin typeface="+mj-lt"/>
              </a:rPr>
              <a:t>	V	programmable as combinational or registered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D48B-E907-4FD1-A1CD-6B5F11B75AEE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Nomenclature Examples</a:t>
            </a:r>
          </a:p>
        </p:txBody>
      </p:sp>
      <p:pic>
        <p:nvPicPr>
          <p:cNvPr id="15363" name="Picture 3" descr="062"/>
          <p:cNvPicPr>
            <a:picLocks noChangeAspect="1" noChangeArrowheads="1"/>
          </p:cNvPicPr>
          <p:nvPr/>
        </p:nvPicPr>
        <p:blipFill>
          <a:blip r:embed="rId2"/>
          <a:srcRect l="54237" r="1695" b="18341"/>
          <a:stretch>
            <a:fillRect/>
          </a:stretch>
        </p:blipFill>
        <p:spPr bwMode="auto">
          <a:xfrm>
            <a:off x="304800" y="1514475"/>
            <a:ext cx="39624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4419600" y="1447800"/>
            <a:ext cx="3182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PAL3H2</a:t>
            </a:r>
          </a:p>
          <a:p>
            <a:pPr>
              <a:defRPr/>
            </a:pPr>
            <a:r>
              <a:rPr lang="en-US" dirty="0">
                <a:latin typeface="+mj-lt"/>
              </a:rPr>
              <a:t>	3 inputs</a:t>
            </a:r>
          </a:p>
          <a:p>
            <a:pPr>
              <a:defRPr/>
            </a:pPr>
            <a:r>
              <a:rPr lang="en-US" dirty="0">
                <a:latin typeface="+mj-lt"/>
              </a:rPr>
              <a:t>	2 outputs</a:t>
            </a:r>
          </a:p>
          <a:p>
            <a:pPr>
              <a:defRPr/>
            </a:pPr>
            <a:r>
              <a:rPr lang="en-US" dirty="0">
                <a:latin typeface="+mj-lt"/>
              </a:rPr>
              <a:t>	Active H outputs</a:t>
            </a: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4419600" y="2971800"/>
            <a:ext cx="4048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PAL16L8</a:t>
            </a:r>
          </a:p>
          <a:p>
            <a:pPr>
              <a:defRPr/>
            </a:pPr>
            <a:r>
              <a:rPr lang="en-US" dirty="0">
                <a:latin typeface="+mj-lt"/>
              </a:rPr>
              <a:t>	16 inputs</a:t>
            </a:r>
          </a:p>
          <a:p>
            <a:pPr>
              <a:defRPr/>
            </a:pPr>
            <a:r>
              <a:rPr lang="en-US" dirty="0">
                <a:latin typeface="+mj-lt"/>
              </a:rPr>
              <a:t>	 8 outputs</a:t>
            </a:r>
          </a:p>
          <a:p>
            <a:pPr>
              <a:defRPr/>
            </a:pPr>
            <a:r>
              <a:rPr lang="en-US" dirty="0">
                <a:latin typeface="+mj-lt"/>
              </a:rPr>
              <a:t>	Active L (0s of function)</a:t>
            </a:r>
          </a:p>
          <a:p>
            <a:pPr>
              <a:defRPr/>
            </a:pPr>
            <a:r>
              <a:rPr lang="en-US" dirty="0">
                <a:latin typeface="+mj-lt"/>
              </a:rPr>
              <a:t>PAL22V10</a:t>
            </a:r>
          </a:p>
          <a:p>
            <a:pPr>
              <a:defRPr/>
            </a:pPr>
            <a:r>
              <a:rPr lang="en-US" dirty="0">
                <a:latin typeface="+mj-lt"/>
              </a:rPr>
              <a:t>	22 inputs</a:t>
            </a:r>
          </a:p>
          <a:p>
            <a:pPr>
              <a:defRPr/>
            </a:pPr>
            <a:r>
              <a:rPr lang="en-US" dirty="0">
                <a:latin typeface="+mj-lt"/>
              </a:rPr>
              <a:t>	10 outputs</a:t>
            </a:r>
          </a:p>
          <a:p>
            <a:pPr>
              <a:defRPr/>
            </a:pPr>
            <a:r>
              <a:rPr lang="en-US" dirty="0">
                <a:latin typeface="+mj-lt"/>
              </a:rPr>
              <a:t>	Active L or H (1s or 0s)</a:t>
            </a:r>
          </a:p>
          <a:p>
            <a:pPr>
              <a:defRPr/>
            </a:pPr>
            <a:r>
              <a:rPr lang="en-US" dirty="0">
                <a:latin typeface="+mj-lt"/>
              </a:rPr>
              <a:t>	Registered if desired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EDC6C-83A9-4ED7-8F80-52869F4C735D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autoUpdateAnimBg="0"/>
      <p:bldP spid="44134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FF55D-8DCB-4FD8-A153-976A1AB155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5521" t="1423" r="35135" b="16014"/>
          <a:stretch>
            <a:fillRect/>
          </a:stretch>
        </p:blipFill>
        <p:spPr bwMode="auto">
          <a:xfrm>
            <a:off x="5334000" y="2133600"/>
            <a:ext cx="18471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b="5093"/>
          <a:stretch>
            <a:fillRect/>
          </a:stretch>
        </p:blipFill>
        <p:spPr bwMode="auto">
          <a:xfrm>
            <a:off x="76200" y="609600"/>
            <a:ext cx="40538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FF55D-8DCB-4FD8-A153-976A1AB155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b="5093"/>
          <a:stretch>
            <a:fillRect/>
          </a:stretch>
        </p:blipFill>
        <p:spPr bwMode="auto">
          <a:xfrm>
            <a:off x="0" y="609600"/>
            <a:ext cx="43586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24400" y="2286000"/>
            <a:ext cx="3679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Emulate any PAL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Reprogrammable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 </a:t>
            </a:r>
            <a:r>
              <a:rPr lang="en-US" sz="1800" dirty="0" smtClean="0">
                <a:latin typeface="+mj-lt"/>
              </a:rPr>
              <a:t>Fuses are non-volatile memory cells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CPLDs – Complex PLDs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FF55D-8DCB-4FD8-A153-976A1AB155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r="20000"/>
          <a:stretch>
            <a:fillRect/>
          </a:stretch>
        </p:blipFill>
        <p:spPr bwMode="auto">
          <a:xfrm>
            <a:off x="2286000" y="1219200"/>
            <a:ext cx="4572000" cy="35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ig_05_001"/>
          <p:cNvPicPr>
            <a:picLocks noChangeAspect="1" noChangeArrowheads="1"/>
          </p:cNvPicPr>
          <p:nvPr/>
        </p:nvPicPr>
        <p:blipFill>
          <a:blip r:embed="rId3"/>
          <a:srcRect l="6950" r="7336" b="23984"/>
          <a:stretch>
            <a:fillRect/>
          </a:stretch>
        </p:blipFill>
        <p:spPr bwMode="auto">
          <a:xfrm>
            <a:off x="1752600" y="4800600"/>
            <a:ext cx="5524296" cy="174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934200" y="2590800"/>
            <a:ext cx="228600" cy="3505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5715000" y="2209800"/>
            <a:ext cx="36576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Address          Data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00000      0XXXXXXX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00001      0XXXXXXX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00010      1XXXXXXX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00011      0XXXXXXX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00100      0XXXXXXX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00101      0XXXXXXX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00110      1XXXXXXX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/>
              <a:t>00111      1XXXXXXX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" y="0"/>
            <a:ext cx="915924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with PROMs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381000" y="2209800"/>
            <a:ext cx="1981200" cy="3852863"/>
            <a:chOff x="4128" y="1392"/>
            <a:chExt cx="1248" cy="2427"/>
          </a:xfrm>
        </p:grpSpPr>
        <p:sp>
          <p:nvSpPr>
            <p:cNvPr id="16396" name="Text Box 5"/>
            <p:cNvSpPr txBox="1">
              <a:spLocks noChangeArrowheads="1"/>
            </p:cNvSpPr>
            <p:nvPr/>
          </p:nvSpPr>
          <p:spPr bwMode="auto">
            <a:xfrm>
              <a:off x="4128" y="1392"/>
              <a:ext cx="1248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A  B  C      F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0   0   1      0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0   1   1      0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1   0   0      0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1   0   1      0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1   1   0      1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1   1   1      1</a:t>
              </a:r>
            </a:p>
          </p:txBody>
        </p:sp>
        <p:sp>
          <p:nvSpPr>
            <p:cNvPr id="16397" name="Line 6"/>
            <p:cNvSpPr>
              <a:spLocks noChangeShapeType="1"/>
            </p:cNvSpPr>
            <p:nvPr/>
          </p:nvSpPr>
          <p:spPr bwMode="auto">
            <a:xfrm>
              <a:off x="4848" y="1392"/>
              <a:ext cx="0" cy="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7"/>
            <p:cNvSpPr>
              <a:spLocks noChangeShapeType="1"/>
            </p:cNvSpPr>
            <p:nvPr/>
          </p:nvSpPr>
          <p:spPr bwMode="auto">
            <a:xfrm>
              <a:off x="4128" y="163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0" name="Picture 15" descr="01"/>
          <p:cNvPicPr>
            <a:picLocks noChangeAspect="1" noChangeArrowheads="1"/>
          </p:cNvPicPr>
          <p:nvPr/>
        </p:nvPicPr>
        <p:blipFill>
          <a:blip r:embed="rId3"/>
          <a:srcRect l="47484" t="67059" r="32278" b="8235"/>
          <a:stretch>
            <a:fillRect/>
          </a:stretch>
        </p:blipFill>
        <p:spPr bwMode="auto">
          <a:xfrm>
            <a:off x="2624138" y="2362200"/>
            <a:ext cx="27860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2667000" y="3733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2667000" y="34782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2667000" y="31734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5084763" y="27432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3E5FD-6F38-4E40-84B2-81172CAC07F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26915"/>
            <a:ext cx="63031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Additional functions/outputs – wider bit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Taxonomies of 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83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Design Methodology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Standard Components (SSI/MSI/LSI)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Off-the-shelf Components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Basic Universal Building Blocks (AND, OR, NAND, NOR…)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Application-Specific Standard Parts (ASSP)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Target Specific Application Area, but not Customer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e.g. Printer Controller, USB Interface IC, HDD I/F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Application-Specific IC (ASIC)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Custom Design of IC Targeting Specific Market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Full-custom, standard cell, gate-arrays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e.g. ATI 3D Graphics Engine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Programmable Logic Devices (PLD)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Can be used to implement wide variety designs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e.g. FPGA (Field-Programmable Gate Arrays)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24B13D69-96AB-41E8-9E2B-458F84D02FC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01000" cy="5562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implementing the same function with PROM, PLA and 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4495800" y="2362200"/>
            <a:ext cx="3429000" cy="2133600"/>
            <a:chOff x="528" y="1392"/>
            <a:chExt cx="2160" cy="1344"/>
          </a:xfrm>
        </p:grpSpPr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528" y="1392"/>
              <a:ext cx="2160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A  B   F1  F2  F3  F4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0   0    1    0    1    0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0   1    1    1    1    1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1   0    0    1    1    1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1   1    0    1    0    0</a:t>
              </a:r>
            </a:p>
          </p:txBody>
        </p:sp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>
              <a:off x="1008" y="1392"/>
              <a:ext cx="0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>
              <a:off x="528" y="1632"/>
              <a:ext cx="16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4978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Implement:</a:t>
            </a:r>
          </a:p>
          <a:p>
            <a:pPr>
              <a:defRPr/>
            </a:pPr>
            <a:r>
              <a:rPr lang="en-US" dirty="0">
                <a:latin typeface="+mj-lt"/>
              </a:rPr>
              <a:t>	an inverter (NOT)</a:t>
            </a:r>
          </a:p>
          <a:p>
            <a:pPr>
              <a:defRPr/>
            </a:pPr>
            <a:r>
              <a:rPr lang="en-US" dirty="0">
                <a:latin typeface="+mj-lt"/>
              </a:rPr>
              <a:t>	an OR gate</a:t>
            </a:r>
          </a:p>
          <a:p>
            <a:pPr>
              <a:defRPr/>
            </a:pPr>
            <a:r>
              <a:rPr lang="en-US" dirty="0">
                <a:latin typeface="+mj-lt"/>
              </a:rPr>
              <a:t>	a NAND gate</a:t>
            </a:r>
          </a:p>
          <a:p>
            <a:pPr>
              <a:defRPr/>
            </a:pPr>
            <a:r>
              <a:rPr lang="en-US" dirty="0">
                <a:latin typeface="+mj-lt"/>
              </a:rPr>
              <a:t>	an XOR gate</a:t>
            </a:r>
          </a:p>
          <a:p>
            <a:pPr>
              <a:defRPr/>
            </a:pPr>
            <a:r>
              <a:rPr lang="en-US" dirty="0">
                <a:latin typeface="+mj-lt"/>
              </a:rPr>
              <a:t>With:</a:t>
            </a:r>
          </a:p>
          <a:p>
            <a:pPr>
              <a:defRPr/>
            </a:pPr>
            <a:r>
              <a:rPr lang="en-US" dirty="0">
                <a:latin typeface="+mj-lt"/>
              </a:rPr>
              <a:t>	a PROM</a:t>
            </a:r>
          </a:p>
          <a:p>
            <a:pPr>
              <a:defRPr/>
            </a:pPr>
            <a:r>
              <a:rPr lang="en-US" dirty="0">
                <a:latin typeface="+mj-lt"/>
              </a:rPr>
              <a:t>	a PLA</a:t>
            </a:r>
          </a:p>
          <a:p>
            <a:pPr>
              <a:defRPr/>
            </a:pPr>
            <a:r>
              <a:rPr lang="en-US" dirty="0">
                <a:latin typeface="+mj-lt"/>
              </a:rPr>
              <a:t>	a PAL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6315C-F6DC-4333-9E75-49F526FB5A62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PROM Implementation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04800" y="2209800"/>
            <a:ext cx="3429000" cy="2139950"/>
            <a:chOff x="528" y="1392"/>
            <a:chExt cx="2160" cy="1348"/>
          </a:xfrm>
        </p:grpSpPr>
        <p:sp>
          <p:nvSpPr>
            <p:cNvPr id="449540" name="Text Box 4"/>
            <p:cNvSpPr txBox="1">
              <a:spLocks noChangeArrowheads="1"/>
            </p:cNvSpPr>
            <p:nvPr/>
          </p:nvSpPr>
          <p:spPr bwMode="auto">
            <a:xfrm>
              <a:off x="528" y="1392"/>
              <a:ext cx="2160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A  B   F1  F2  F3  F4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0   0    1    0    1    0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0   1    1    1    1    1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1   0    0    1    1    1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1   1    0    1    0    0</a:t>
              </a:r>
            </a:p>
          </p:txBody>
        </p:sp>
        <p:sp>
          <p:nvSpPr>
            <p:cNvPr id="449541" name="Line 5"/>
            <p:cNvSpPr>
              <a:spLocks noChangeShapeType="1"/>
            </p:cNvSpPr>
            <p:nvPr/>
          </p:nvSpPr>
          <p:spPr bwMode="auto">
            <a:xfrm>
              <a:off x="960" y="1392"/>
              <a:ext cx="0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9542" name="Line 6"/>
            <p:cNvSpPr>
              <a:spLocks noChangeShapeType="1"/>
            </p:cNvSpPr>
            <p:nvPr/>
          </p:nvSpPr>
          <p:spPr bwMode="auto">
            <a:xfrm>
              <a:off x="528" y="1632"/>
              <a:ext cx="16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pic>
        <p:nvPicPr>
          <p:cNvPr id="18436" name="Picture 8" descr="064"/>
          <p:cNvPicPr>
            <a:picLocks noChangeAspect="1" noChangeArrowheads="1"/>
          </p:cNvPicPr>
          <p:nvPr/>
        </p:nvPicPr>
        <p:blipFill>
          <a:blip r:embed="rId2"/>
          <a:srcRect l="4506" r="6956" b="14098"/>
          <a:stretch>
            <a:fillRect/>
          </a:stretch>
        </p:blipFill>
        <p:spPr bwMode="auto">
          <a:xfrm>
            <a:off x="3352800" y="2678113"/>
            <a:ext cx="57150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3581400"/>
            <a:ext cx="8153400" cy="3232150"/>
            <a:chOff x="432" y="2256"/>
            <a:chExt cx="5136" cy="2036"/>
          </a:xfrm>
        </p:grpSpPr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432" y="2928"/>
              <a:ext cx="2160" cy="1364"/>
              <a:chOff x="192" y="2928"/>
              <a:chExt cx="2160" cy="1364"/>
            </a:xfrm>
          </p:grpSpPr>
          <p:sp>
            <p:nvSpPr>
              <p:cNvPr id="449547" name="Text Box 11"/>
              <p:cNvSpPr txBox="1">
                <a:spLocks noChangeArrowheads="1"/>
              </p:cNvSpPr>
              <p:nvPr/>
            </p:nvSpPr>
            <p:spPr bwMode="auto">
              <a:xfrm>
                <a:off x="192" y="3168"/>
                <a:ext cx="2160" cy="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2000" dirty="0">
                    <a:latin typeface="+mj-lt"/>
                  </a:rPr>
                  <a:t>Address   Data</a:t>
                </a:r>
              </a:p>
              <a:p>
                <a:pPr marL="457200" indent="-457200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2000" dirty="0">
                    <a:latin typeface="+mj-lt"/>
                  </a:rPr>
                  <a:t>      0          A</a:t>
                </a:r>
              </a:p>
              <a:p>
                <a:pPr marL="457200" indent="-457200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2000" dirty="0">
                    <a:latin typeface="+mj-lt"/>
                  </a:rPr>
                  <a:t>      1          F</a:t>
                </a:r>
              </a:p>
              <a:p>
                <a:pPr marL="457200" indent="-457200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2000" dirty="0">
                    <a:latin typeface="+mj-lt"/>
                  </a:rPr>
                  <a:t>      2          7</a:t>
                </a:r>
              </a:p>
              <a:p>
                <a:pPr marL="457200" indent="-457200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2000" dirty="0">
                    <a:latin typeface="+mj-lt"/>
                  </a:rPr>
                  <a:t>      3          4</a:t>
                </a:r>
              </a:p>
            </p:txBody>
          </p:sp>
          <p:sp>
            <p:nvSpPr>
              <p:cNvPr id="18446" name="Line 12"/>
              <p:cNvSpPr>
                <a:spLocks noChangeShapeType="1"/>
              </p:cNvSpPr>
              <p:nvPr/>
            </p:nvSpPr>
            <p:spPr bwMode="auto">
              <a:xfrm>
                <a:off x="816" y="3216"/>
                <a:ext cx="0" cy="10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13"/>
              <p:cNvSpPr>
                <a:spLocks noChangeShapeType="1"/>
              </p:cNvSpPr>
              <p:nvPr/>
            </p:nvSpPr>
            <p:spPr bwMode="auto">
              <a:xfrm>
                <a:off x="240" y="3360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550" name="Text Box 14"/>
              <p:cNvSpPr txBox="1">
                <a:spLocks noChangeArrowheads="1"/>
              </p:cNvSpPr>
              <p:nvPr/>
            </p:nvSpPr>
            <p:spPr bwMode="auto">
              <a:xfrm>
                <a:off x="432" y="2928"/>
                <a:ext cx="74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+mj-lt"/>
                  </a:rPr>
                  <a:t>Fuse map</a:t>
                </a:r>
              </a:p>
            </p:txBody>
          </p:sp>
        </p:grpSp>
        <p:sp>
          <p:nvSpPr>
            <p:cNvPr id="18441" name="Oval 15"/>
            <p:cNvSpPr>
              <a:spLocks noChangeArrowheads="1"/>
            </p:cNvSpPr>
            <p:nvPr/>
          </p:nvSpPr>
          <p:spPr bwMode="auto">
            <a:xfrm>
              <a:off x="4176" y="2256"/>
              <a:ext cx="1392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16"/>
            <p:cNvSpPr>
              <a:spLocks noChangeArrowheads="1"/>
            </p:cNvSpPr>
            <p:nvPr/>
          </p:nvSpPr>
          <p:spPr bwMode="auto">
            <a:xfrm>
              <a:off x="4176" y="2544"/>
              <a:ext cx="1392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17"/>
            <p:cNvSpPr>
              <a:spLocks noChangeArrowheads="1"/>
            </p:cNvSpPr>
            <p:nvPr/>
          </p:nvSpPr>
          <p:spPr bwMode="auto">
            <a:xfrm>
              <a:off x="4176" y="2832"/>
              <a:ext cx="1392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8"/>
            <p:cNvSpPr>
              <a:spLocks noChangeArrowheads="1"/>
            </p:cNvSpPr>
            <p:nvPr/>
          </p:nvSpPr>
          <p:spPr bwMode="auto">
            <a:xfrm>
              <a:off x="4176" y="3120"/>
              <a:ext cx="1392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9555" name="Text Box 19"/>
          <p:cNvSpPr txBox="1">
            <a:spLocks noChangeArrowheads="1"/>
          </p:cNvSpPr>
          <p:nvPr/>
        </p:nvSpPr>
        <p:spPr bwMode="auto">
          <a:xfrm>
            <a:off x="609600" y="1371600"/>
            <a:ext cx="278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NOT, OR, NAND, XOR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ECE4E-29AA-4957-907D-A49CCDDB4CCF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"/>
            <a:ext cx="9144000" cy="75895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 Implementation</a:t>
            </a: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319314" y="1603829"/>
            <a:ext cx="3429000" cy="2139950"/>
            <a:chOff x="528" y="1392"/>
            <a:chExt cx="2160" cy="1348"/>
          </a:xfrm>
        </p:grpSpPr>
        <p:sp>
          <p:nvSpPr>
            <p:cNvPr id="447493" name="Text Box 5"/>
            <p:cNvSpPr txBox="1">
              <a:spLocks noChangeArrowheads="1"/>
            </p:cNvSpPr>
            <p:nvPr/>
          </p:nvSpPr>
          <p:spPr bwMode="auto">
            <a:xfrm>
              <a:off x="528" y="1392"/>
              <a:ext cx="2160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A  B   F1  F2  F3  F4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0   0    1    0    1    0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0   1    1    1    1    1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1   0    0    1    1    1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1   1    0    1    0    0</a:t>
              </a:r>
            </a:p>
          </p:txBody>
        </p:sp>
        <p:sp>
          <p:nvSpPr>
            <p:cNvPr id="447494" name="Line 6"/>
            <p:cNvSpPr>
              <a:spLocks noChangeShapeType="1"/>
            </p:cNvSpPr>
            <p:nvPr/>
          </p:nvSpPr>
          <p:spPr bwMode="auto">
            <a:xfrm>
              <a:off x="960" y="1392"/>
              <a:ext cx="0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7495" name="Line 7"/>
            <p:cNvSpPr>
              <a:spLocks noChangeShapeType="1"/>
            </p:cNvSpPr>
            <p:nvPr/>
          </p:nvSpPr>
          <p:spPr bwMode="auto">
            <a:xfrm>
              <a:off x="528" y="1632"/>
              <a:ext cx="16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pic>
        <p:nvPicPr>
          <p:cNvPr id="19460" name="Picture 14" descr="066"/>
          <p:cNvPicPr>
            <a:picLocks noChangeAspect="1" noChangeArrowheads="1"/>
          </p:cNvPicPr>
          <p:nvPr/>
        </p:nvPicPr>
        <p:blipFill>
          <a:blip r:embed="rId3"/>
          <a:srcRect r="49754" b="24814"/>
          <a:stretch>
            <a:fillRect/>
          </a:stretch>
        </p:blipFill>
        <p:spPr bwMode="auto">
          <a:xfrm>
            <a:off x="3138714" y="933805"/>
            <a:ext cx="5943600" cy="2305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61" name="Picture 15" descr="066"/>
          <p:cNvPicPr>
            <a:picLocks noChangeAspect="1" noChangeArrowheads="1"/>
          </p:cNvPicPr>
          <p:nvPr/>
        </p:nvPicPr>
        <p:blipFill>
          <a:blip r:embed="rId3"/>
          <a:srcRect l="50032" b="22260"/>
          <a:stretch>
            <a:fillRect/>
          </a:stretch>
        </p:blipFill>
        <p:spPr bwMode="auto">
          <a:xfrm>
            <a:off x="3138714" y="2938422"/>
            <a:ext cx="5943600" cy="2397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053114" y="4347029"/>
            <a:ext cx="1524000" cy="381000"/>
            <a:chOff x="2544" y="3120"/>
            <a:chExt cx="960" cy="240"/>
          </a:xfrm>
        </p:grpSpPr>
        <p:grpSp>
          <p:nvGrpSpPr>
            <p:cNvPr id="19465" name="Group 19"/>
            <p:cNvGrpSpPr>
              <a:grpSpLocks/>
            </p:cNvGrpSpPr>
            <p:nvPr/>
          </p:nvGrpSpPr>
          <p:grpSpPr bwMode="auto">
            <a:xfrm>
              <a:off x="2544" y="3120"/>
              <a:ext cx="960" cy="240"/>
              <a:chOff x="2544" y="3120"/>
              <a:chExt cx="960" cy="240"/>
            </a:xfrm>
          </p:grpSpPr>
          <p:sp>
            <p:nvSpPr>
              <p:cNvPr id="19467" name="Rectangle 16"/>
              <p:cNvSpPr>
                <a:spLocks noChangeArrowheads="1"/>
              </p:cNvSpPr>
              <p:nvPr/>
            </p:nvSpPr>
            <p:spPr bwMode="auto">
              <a:xfrm>
                <a:off x="2544" y="3120"/>
                <a:ext cx="240" cy="240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8" name="Rectangle 17"/>
              <p:cNvSpPr>
                <a:spLocks noChangeArrowheads="1"/>
              </p:cNvSpPr>
              <p:nvPr/>
            </p:nvSpPr>
            <p:spPr bwMode="auto">
              <a:xfrm>
                <a:off x="3264" y="3120"/>
                <a:ext cx="240" cy="240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6" name="Rectangle 18"/>
            <p:cNvSpPr>
              <a:spLocks noChangeArrowheads="1"/>
            </p:cNvSpPr>
            <p:nvPr/>
          </p:nvSpPr>
          <p:spPr bwMode="auto">
            <a:xfrm>
              <a:off x="2784" y="3120"/>
              <a:ext cx="240" cy="24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7509" name="Text Box 21"/>
          <p:cNvSpPr txBox="1">
            <a:spLocks noChangeArrowheads="1"/>
          </p:cNvSpPr>
          <p:nvPr/>
        </p:nvSpPr>
        <p:spPr bwMode="auto">
          <a:xfrm>
            <a:off x="43542" y="858951"/>
            <a:ext cx="278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NOT, OR, NAND, XOR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67714" y="5642429"/>
            <a:ext cx="1905000" cy="457200"/>
          </a:xfrm>
        </p:spPr>
        <p:txBody>
          <a:bodyPr/>
          <a:lstStyle/>
          <a:p>
            <a:pPr>
              <a:defRPr/>
            </a:pPr>
            <a:fld id="{DDD3F2C2-9BCA-43B9-AB91-BB4E0912C58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771" y="5288340"/>
            <a:ext cx="906054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What would have happened if we’d chosen a different covering for the K-map for F3?  </a:t>
            </a: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Same </a:t>
            </a:r>
            <a:r>
              <a:rPr lang="en-US" dirty="0"/>
              <a:t>number of terms…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Unable to share since the B’ term isn’t used anywhere 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PLA Implementation</a:t>
            </a:r>
          </a:p>
        </p:txBody>
      </p:sp>
      <p:pic>
        <p:nvPicPr>
          <p:cNvPr id="20483" name="Picture 3" descr="065"/>
          <p:cNvPicPr>
            <a:picLocks noChangeAspect="1" noChangeArrowheads="1"/>
          </p:cNvPicPr>
          <p:nvPr/>
        </p:nvPicPr>
        <p:blipFill>
          <a:blip r:embed="rId3"/>
          <a:srcRect l="9726" r="12247" b="13948"/>
          <a:stretch>
            <a:fillRect/>
          </a:stretch>
        </p:blipFill>
        <p:spPr bwMode="auto">
          <a:xfrm>
            <a:off x="3352800" y="2006600"/>
            <a:ext cx="5715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304800" y="2209800"/>
            <a:ext cx="3429000" cy="2133600"/>
            <a:chOff x="528" y="1392"/>
            <a:chExt cx="2160" cy="1344"/>
          </a:xfrm>
        </p:grpSpPr>
        <p:sp>
          <p:nvSpPr>
            <p:cNvPr id="451589" name="Text Box 5"/>
            <p:cNvSpPr txBox="1">
              <a:spLocks noChangeArrowheads="1"/>
            </p:cNvSpPr>
            <p:nvPr/>
          </p:nvSpPr>
          <p:spPr bwMode="auto">
            <a:xfrm>
              <a:off x="528" y="1392"/>
              <a:ext cx="2160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A  B   F1  F2  F3  F4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0   0    1    0    1    0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0   1    1    1    1    1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1   0    0    1    1    1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1   1    0    1    0    0</a:t>
              </a:r>
            </a:p>
          </p:txBody>
        </p:sp>
        <p:sp>
          <p:nvSpPr>
            <p:cNvPr id="451590" name="Line 6"/>
            <p:cNvSpPr>
              <a:spLocks noChangeShapeType="1"/>
            </p:cNvSpPr>
            <p:nvPr/>
          </p:nvSpPr>
          <p:spPr bwMode="auto">
            <a:xfrm>
              <a:off x="960" y="1392"/>
              <a:ext cx="0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1591" name="Line 7"/>
            <p:cNvSpPr>
              <a:spLocks noChangeShapeType="1"/>
            </p:cNvSpPr>
            <p:nvPr/>
          </p:nvSpPr>
          <p:spPr bwMode="auto">
            <a:xfrm>
              <a:off x="528" y="1632"/>
              <a:ext cx="16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638800" y="3124200"/>
            <a:ext cx="2209800" cy="2286000"/>
            <a:chOff x="3552" y="1968"/>
            <a:chExt cx="1392" cy="1440"/>
          </a:xfrm>
        </p:grpSpPr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3552" y="1968"/>
              <a:ext cx="1056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3888" y="2352"/>
              <a:ext cx="1056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4176" y="3024"/>
              <a:ext cx="76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597" name="Text Box 13"/>
          <p:cNvSpPr txBox="1">
            <a:spLocks noChangeArrowheads="1"/>
          </p:cNvSpPr>
          <p:nvPr/>
        </p:nvSpPr>
        <p:spPr bwMode="auto">
          <a:xfrm>
            <a:off x="609600" y="1371600"/>
            <a:ext cx="278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NOT, OR, NAND, XOR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DCF8-AF2E-4389-975A-177152A8B6F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4994701"/>
            <a:ext cx="2819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What are the shared product terms?   </a:t>
            </a: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Highlight </a:t>
            </a:r>
            <a:r>
              <a:rPr lang="en-US" dirty="0"/>
              <a:t>in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PAL Implementation</a:t>
            </a:r>
          </a:p>
        </p:txBody>
      </p:sp>
      <p:pic>
        <p:nvPicPr>
          <p:cNvPr id="21507" name="Picture 3" descr="067"/>
          <p:cNvPicPr>
            <a:picLocks noChangeAspect="1" noChangeArrowheads="1"/>
          </p:cNvPicPr>
          <p:nvPr/>
        </p:nvPicPr>
        <p:blipFill>
          <a:blip r:embed="rId2"/>
          <a:srcRect l="20544" r="21747" b="10178"/>
          <a:stretch>
            <a:fillRect/>
          </a:stretch>
        </p:blipFill>
        <p:spPr bwMode="auto">
          <a:xfrm>
            <a:off x="5673725" y="1676400"/>
            <a:ext cx="3394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04800" y="2209800"/>
            <a:ext cx="3429000" cy="2139950"/>
            <a:chOff x="528" y="1392"/>
            <a:chExt cx="2160" cy="1348"/>
          </a:xfrm>
        </p:grpSpPr>
        <p:sp>
          <p:nvSpPr>
            <p:cNvPr id="450565" name="Text Box 5"/>
            <p:cNvSpPr txBox="1">
              <a:spLocks noChangeArrowheads="1"/>
            </p:cNvSpPr>
            <p:nvPr/>
          </p:nvSpPr>
          <p:spPr bwMode="auto">
            <a:xfrm>
              <a:off x="528" y="1392"/>
              <a:ext cx="2160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A  B   F1  F2  F3  F4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0   0    1    0    1    0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0   1    1    1    1    1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1   0    0    1    1    1</a:t>
              </a:r>
            </a:p>
            <a:p>
              <a:pPr marL="457200" indent="-45720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>
                  <a:latin typeface="+mj-lt"/>
                </a:rPr>
                <a:t>1   1    0    1    0    0</a:t>
              </a:r>
            </a:p>
          </p:txBody>
        </p:sp>
        <p:sp>
          <p:nvSpPr>
            <p:cNvPr id="450566" name="Line 6"/>
            <p:cNvSpPr>
              <a:spLocks noChangeShapeType="1"/>
            </p:cNvSpPr>
            <p:nvPr/>
          </p:nvSpPr>
          <p:spPr bwMode="auto">
            <a:xfrm>
              <a:off x="960" y="1392"/>
              <a:ext cx="0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>
              <a:off x="528" y="1632"/>
              <a:ext cx="16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568325" y="1371600"/>
            <a:ext cx="278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NOT, OR, NAND, XOR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B16E8-A315-4088-82D1-6BD1AAE2604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" y="-53975"/>
            <a:ext cx="9140371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Conventions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813" y="1143001"/>
            <a:ext cx="83820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Positive Logic Convention (PLC)</a:t>
            </a:r>
          </a:p>
          <a:p>
            <a:pPr lvl="1" eaLnBrk="1" hangingPunct="1"/>
            <a:r>
              <a:rPr lang="en-US" sz="2400" dirty="0" smtClean="0"/>
              <a:t>Signals always “active high” (“asserted high”)</a:t>
            </a:r>
          </a:p>
          <a:p>
            <a:pPr lvl="1" eaLnBrk="1" hangingPunct="1"/>
            <a:r>
              <a:rPr lang="en-US" sz="2400" dirty="0" smtClean="0"/>
              <a:t>Bubble or negation indicator to show complementation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Direct </a:t>
            </a:r>
            <a:r>
              <a:rPr lang="en-US" sz="2800" dirty="0" smtClean="0">
                <a:solidFill>
                  <a:srgbClr val="FF0000"/>
                </a:solidFill>
              </a:rPr>
              <a:t>Polarity Indication (DPI)</a:t>
            </a:r>
          </a:p>
          <a:p>
            <a:pPr lvl="1" eaLnBrk="1" hangingPunct="1"/>
            <a:r>
              <a:rPr lang="en-US" sz="2400" dirty="0" smtClean="0"/>
              <a:t>“mixed logic” notation</a:t>
            </a:r>
          </a:p>
          <a:p>
            <a:pPr lvl="1" eaLnBrk="1" hangingPunct="1"/>
            <a:r>
              <a:rPr lang="en-US" sz="2400" dirty="0" smtClean="0"/>
              <a:t>Suffix (H) or (L) indicates active high or active low</a:t>
            </a:r>
          </a:p>
          <a:p>
            <a:pPr lvl="1" eaLnBrk="1" hangingPunct="1"/>
            <a:r>
              <a:rPr lang="en-US" sz="2400" dirty="0" smtClean="0"/>
              <a:t>Polarity indicator or wedge to indicate active low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28800" y="5105401"/>
            <a:ext cx="5943600" cy="1616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PLC		DPI		Type of</a:t>
            </a:r>
          </a:p>
          <a:p>
            <a:r>
              <a:rPr lang="en-US" sz="2000" dirty="0"/>
              <a:t>Signal Name	Signal Name	Signal</a:t>
            </a:r>
          </a:p>
          <a:p>
            <a:endParaRPr lang="en-US" sz="2000" dirty="0"/>
          </a:p>
          <a:p>
            <a:r>
              <a:rPr lang="en-US" sz="2000" dirty="0"/>
              <a:t>A or A(H)	A(H) or A(L)	Active High</a:t>
            </a:r>
          </a:p>
          <a:p>
            <a:r>
              <a:rPr lang="en-US" sz="2000" dirty="0"/>
              <a:t>B or B(H)	B(H) or B(L)	Active Low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828800" y="5982381"/>
            <a:ext cx="5105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429000" y="5257801"/>
            <a:ext cx="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410200" y="5257801"/>
            <a:ext cx="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4648200" y="609600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733800" y="640080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1905000" y="640080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124699" y="6400801"/>
            <a:ext cx="1905000" cy="457200"/>
          </a:xfrm>
          <a:noFill/>
        </p:spPr>
        <p:txBody>
          <a:bodyPr/>
          <a:lstStyle/>
          <a:p>
            <a:pPr>
              <a:defRPr/>
            </a:pPr>
            <a:fld id="{1162BB6F-E946-4B9A-A969-FE5F3A8E00A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Indicator Matching</a:t>
            </a:r>
          </a:p>
        </p:txBody>
      </p:sp>
      <p:pic>
        <p:nvPicPr>
          <p:cNvPr id="23555" name="Picture 4" descr="0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0757" b="41656"/>
          <a:stretch>
            <a:fillRect/>
          </a:stretch>
        </p:blipFill>
        <p:spPr>
          <a:xfrm>
            <a:off x="685800" y="4191000"/>
            <a:ext cx="4953000" cy="2068513"/>
          </a:xfrm>
          <a:noFill/>
        </p:spPr>
      </p:pic>
      <p:pic>
        <p:nvPicPr>
          <p:cNvPr id="23556" name="Picture 5" descr="068"/>
          <p:cNvPicPr>
            <a:picLocks noChangeAspect="1" noChangeArrowheads="1"/>
          </p:cNvPicPr>
          <p:nvPr/>
        </p:nvPicPr>
        <p:blipFill>
          <a:blip r:embed="rId2"/>
          <a:srcRect r="56818" b="41656"/>
          <a:stretch>
            <a:fillRect/>
          </a:stretch>
        </p:blipFill>
        <p:spPr bwMode="auto">
          <a:xfrm>
            <a:off x="609600" y="1828800"/>
            <a:ext cx="43434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810D-D2CF-42B1-80F2-16C5D2ACC19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31374" y="1734230"/>
            <a:ext cx="432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Positive Logic Convention (PLC)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4183743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Direct Polarity Indication (DPI)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514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Detailed DPI Example</a:t>
            </a:r>
          </a:p>
        </p:txBody>
      </p:sp>
      <p:pic>
        <p:nvPicPr>
          <p:cNvPr id="24579" name="Picture 4" descr="0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b="11111"/>
          <a:stretch>
            <a:fillRect/>
          </a:stretch>
        </p:blipFill>
        <p:spPr>
          <a:xfrm>
            <a:off x="304800" y="1855788"/>
            <a:ext cx="8610600" cy="4773612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5B696-D55D-4E2B-8FE4-456BC6EC08E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" y="5994346"/>
            <a:ext cx="40005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This is correct only if we assume the input names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FF55D-8DCB-4FD8-A153-976A1AB1558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133350"/>
            <a:ext cx="41052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4114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Programmable Logic Devices (PLDs)</a:t>
            </a:r>
          </a:p>
          <a:p>
            <a:pPr marL="1146175" lvl="2" indent="-231775"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PROM: </a:t>
            </a:r>
            <a:r>
              <a:rPr lang="en-US" sz="2800" dirty="0" smtClean="0"/>
              <a:t>Programmable Read Only Memories (1960s)</a:t>
            </a:r>
          </a:p>
          <a:p>
            <a:pPr marL="1146175" lvl="2" indent="-231775"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PLA: </a:t>
            </a:r>
            <a:r>
              <a:rPr lang="en-US" sz="2800" dirty="0" smtClean="0"/>
              <a:t>Programmable Logic Arrays [</a:t>
            </a:r>
            <a:r>
              <a:rPr lang="en-US" sz="2800" dirty="0" err="1" smtClean="0"/>
              <a:t>Signetics</a:t>
            </a:r>
            <a:r>
              <a:rPr lang="en-US" sz="2800" dirty="0" smtClean="0"/>
              <a:t>] (1975)</a:t>
            </a:r>
          </a:p>
          <a:p>
            <a:pPr marL="1146175" lvl="2" indent="-231775"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Ô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/>
              <a:t>Programmable Array Logic [MMI] (1976)</a:t>
            </a:r>
          </a:p>
          <a:p>
            <a:pPr marL="1146175" lvl="2" indent="-231775"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Ô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/>
              <a:t>Generic Array Logic</a:t>
            </a:r>
          </a:p>
          <a:p>
            <a:pPr marL="1146175" lvl="2" indent="-231775"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CPLDs </a:t>
            </a:r>
            <a:r>
              <a:rPr lang="en-US" sz="2800" dirty="0" smtClean="0"/>
              <a:t>(Complex PLDs)</a:t>
            </a:r>
          </a:p>
          <a:p>
            <a:pPr marL="1146175" lvl="2" indent="-231775"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FPGA: </a:t>
            </a:r>
            <a:r>
              <a:rPr lang="en-US" sz="2800" dirty="0" smtClean="0"/>
              <a:t>Field Programmable Gate Arrays</a:t>
            </a:r>
            <a:endParaRPr lang="en-US" sz="2800" dirty="0" smtClean="0">
              <a:latin typeface="Symbol" pitchFamily="18" charset="2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447800" y="35052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457200" y="6238875"/>
            <a:ext cx="3814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PAL</a:t>
            </a:r>
            <a:r>
              <a:rPr lang="en-US" sz="1200" dirty="0">
                <a:latin typeface="Symbol" pitchFamily="18" charset="2"/>
              </a:rPr>
              <a:t>Ô</a:t>
            </a:r>
            <a:r>
              <a:rPr lang="en-US" sz="1200" dirty="0">
                <a:latin typeface="+mj-lt"/>
              </a:rPr>
              <a:t> and GAL</a:t>
            </a:r>
            <a:r>
              <a:rPr lang="en-US" sz="1200" dirty="0">
                <a:latin typeface="Symbol" pitchFamily="18" charset="2"/>
              </a:rPr>
              <a:t>Ô</a:t>
            </a:r>
            <a:r>
              <a:rPr lang="en-US" sz="1200" dirty="0">
                <a:latin typeface="+mj-lt"/>
              </a:rPr>
              <a:t> are registered trademarks of Lattice Logic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3059E-3CB3-4B3C-9EB1-9752FCD597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Databook Examples</a:t>
            </a:r>
          </a:p>
        </p:txBody>
      </p:sp>
      <p:pic>
        <p:nvPicPr>
          <p:cNvPr id="25603" name="Picture 4" descr="072"/>
          <p:cNvPicPr>
            <a:picLocks noChangeAspect="1" noChangeArrowheads="1"/>
          </p:cNvPicPr>
          <p:nvPr/>
        </p:nvPicPr>
        <p:blipFill rotWithShape="1">
          <a:blip r:embed="rId3"/>
          <a:srcRect r="79661" b="27928"/>
          <a:stretch/>
        </p:blipFill>
        <p:spPr bwMode="auto">
          <a:xfrm>
            <a:off x="76200" y="1360092"/>
            <a:ext cx="2209800" cy="36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42871-8512-4FE3-8AE8-3D8619683B0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1909108"/>
            <a:ext cx="6553200" cy="403187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Three-state bus buffer (buffer/driver).  </a:t>
            </a:r>
            <a:endParaRPr lang="en-US" sz="32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 smtClean="0"/>
              <a:t>High </a:t>
            </a:r>
            <a:r>
              <a:rPr lang="en-US" sz="3200" dirty="0"/>
              <a:t>impedance or “Z” – will be discussed later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 smtClean="0"/>
              <a:t>G </a:t>
            </a:r>
            <a:r>
              <a:rPr lang="en-US" sz="3200" dirty="0"/>
              <a:t>is active low enable.   A/F are active H.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Databook Examples</a:t>
            </a:r>
          </a:p>
        </p:txBody>
      </p:sp>
      <p:pic>
        <p:nvPicPr>
          <p:cNvPr id="25603" name="Picture 4" descr="072"/>
          <p:cNvPicPr>
            <a:picLocks noChangeAspect="1" noChangeArrowheads="1"/>
          </p:cNvPicPr>
          <p:nvPr/>
        </p:nvPicPr>
        <p:blipFill rotWithShape="1">
          <a:blip r:embed="rId3"/>
          <a:srcRect l="23435" r="43660" b="27928"/>
          <a:stretch/>
        </p:blipFill>
        <p:spPr bwMode="auto">
          <a:xfrm>
            <a:off x="0" y="1926538"/>
            <a:ext cx="4089400" cy="41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42871-8512-4FE3-8AE8-3D8619683B0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9400" y="1225689"/>
            <a:ext cx="4967515" cy="563231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BCD to 7-segment display decoder with blanking control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Blanking input (BI) will be discussed in detailed example shortly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Open-collector outputs likewise (diamonds)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Symbol uses DPI with positive logic with signal matching  (all active high except BI which has overbar and wedge)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Could have used A(H)…D(H) and a(H)…g(H) and BI(L)  -- no overbar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971" y="453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REFER TO DATA SHEET IN CLASS!!!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Databook</a:t>
            </a:r>
            <a:r>
              <a:rPr lang="en-US" dirty="0" smtClean="0"/>
              <a:t> Examples</a:t>
            </a:r>
          </a:p>
        </p:txBody>
      </p:sp>
      <p:pic>
        <p:nvPicPr>
          <p:cNvPr id="25603" name="Picture 4" descr="072"/>
          <p:cNvPicPr>
            <a:picLocks noChangeAspect="1" noChangeArrowheads="1"/>
          </p:cNvPicPr>
          <p:nvPr/>
        </p:nvPicPr>
        <p:blipFill rotWithShape="1">
          <a:blip r:embed="rId3"/>
          <a:srcRect l="62712" r="1695" b="27928"/>
          <a:stretch/>
        </p:blipFill>
        <p:spPr bwMode="auto">
          <a:xfrm>
            <a:off x="0" y="2667000"/>
            <a:ext cx="3635828" cy="33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42871-8512-4FE3-8AE8-3D8619683B0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16186" y="1676400"/>
            <a:ext cx="4142014" cy="440120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DMUX</a:t>
            </a:r>
            <a:endParaRPr lang="en-US" sz="2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DMUX is decoder with an enable input.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Note G2A and G2B are active low while G1 is active 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Outputs are active L (unlike text!) and are note signal name </a:t>
            </a:r>
            <a:r>
              <a:rPr lang="en-US" sz="2800" dirty="0" smtClean="0"/>
              <a:t>matched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44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Prof. Mark G. Faust</a:t>
            </a:r>
          </a:p>
          <a:p>
            <a:pPr eaLnBrk="1" hangingPunct="1"/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3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</a:t>
            </a:r>
            <a:r>
              <a:rPr lang="en-US" dirty="0" smtClean="0"/>
              <a:t> Array Architecture</a:t>
            </a:r>
          </a:p>
        </p:txBody>
      </p:sp>
      <p:pic>
        <p:nvPicPr>
          <p:cNvPr id="6147" name="Picture 4" descr="058"/>
          <p:cNvPicPr>
            <a:picLocks noChangeAspect="1" noChangeArrowheads="1"/>
          </p:cNvPicPr>
          <p:nvPr/>
        </p:nvPicPr>
        <p:blipFill>
          <a:blip r:embed="rId2"/>
          <a:srcRect b="11595"/>
          <a:stretch>
            <a:fillRect/>
          </a:stretch>
        </p:blipFill>
        <p:spPr bwMode="auto">
          <a:xfrm>
            <a:off x="304800" y="1447800"/>
            <a:ext cx="859472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04800" y="5119688"/>
            <a:ext cx="7796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Device type	AND array	OR array	Product term sharing</a:t>
            </a:r>
          </a:p>
          <a:p>
            <a:r>
              <a:rPr lang="en-US" sz="2000"/>
              <a:t>PROM		Fixed at factory	Programmable		Yes</a:t>
            </a:r>
          </a:p>
          <a:p>
            <a:r>
              <a:rPr lang="en-US" sz="2000"/>
              <a:t>PLA		Programmable	Programmable		Yes</a:t>
            </a:r>
          </a:p>
          <a:p>
            <a:r>
              <a:rPr lang="en-US" sz="2000"/>
              <a:t>PAL/GAL	Programmable	Fixed at factory		No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04800" y="5486400"/>
            <a:ext cx="7848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1905000" y="52578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3886200" y="52578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5791200" y="52578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9041C-F2D4-442E-A038-8EA8057C89F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Programmable Symbology</a:t>
            </a:r>
          </a:p>
        </p:txBody>
      </p:sp>
      <p:pic>
        <p:nvPicPr>
          <p:cNvPr id="7171" name="Picture 3" descr="059"/>
          <p:cNvPicPr>
            <a:picLocks noChangeAspect="1" noChangeArrowheads="1"/>
          </p:cNvPicPr>
          <p:nvPr/>
        </p:nvPicPr>
        <p:blipFill>
          <a:blip r:embed="rId2"/>
          <a:srcRect b="6247"/>
          <a:stretch>
            <a:fillRect/>
          </a:stretch>
        </p:blipFill>
        <p:spPr bwMode="auto">
          <a:xfrm>
            <a:off x="642938" y="1066800"/>
            <a:ext cx="827246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26F12-D15C-48A3-92AB-8EA9008FB89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“Fuses”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Actual fuses, transistor circuits, SRAM-based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Volatile and nonvolatile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Nonvolatile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UV (ultra-violet erasable)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EE (electrically erasable)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Universal Programming Unit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Fuse 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JEDEC standard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Several programs generate (MACHXL, ABEL, CUPL)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DA37B-962D-4488-BFB0-80945BF390C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PLD Implementation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524000"/>
            <a:ext cx="1752600" cy="1524000"/>
          </a:xfrm>
        </p:spPr>
        <p:txBody>
          <a:bodyPr/>
          <a:lstStyle/>
          <a:p>
            <a:r>
              <a:rPr lang="en-US" sz="2400" dirty="0"/>
              <a:t>PROM</a:t>
            </a:r>
          </a:p>
          <a:p>
            <a:r>
              <a:rPr lang="en-US" sz="2400" dirty="0"/>
              <a:t>PLA</a:t>
            </a:r>
          </a:p>
          <a:p>
            <a:r>
              <a:rPr lang="en-US" sz="2400" dirty="0" smtClean="0"/>
              <a:t>PAL/GAL</a:t>
            </a:r>
          </a:p>
          <a:p>
            <a:r>
              <a:rPr lang="en-US" sz="2400" dirty="0" smtClean="0"/>
              <a:t>CPLDs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86404" name="AutoShape 4"/>
          <p:cNvSpPr>
            <a:spLocks noChangeArrowheads="1"/>
          </p:cNvSpPr>
          <p:nvPr/>
        </p:nvSpPr>
        <p:spPr bwMode="auto">
          <a:xfrm>
            <a:off x="1600200" y="3352800"/>
            <a:ext cx="1447800" cy="1600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Design</a:t>
            </a:r>
          </a:p>
          <a:p>
            <a:pPr algn="ctr"/>
            <a:r>
              <a:rPr lang="en-US"/>
              <a:t>Tools</a:t>
            </a:r>
          </a:p>
        </p:txBody>
      </p:sp>
      <p:sp>
        <p:nvSpPr>
          <p:cNvPr id="486405" name="AutoShape 5"/>
          <p:cNvSpPr>
            <a:spLocks noChangeArrowheads="1"/>
          </p:cNvSpPr>
          <p:nvPr/>
        </p:nvSpPr>
        <p:spPr bwMode="auto">
          <a:xfrm>
            <a:off x="152400" y="5105400"/>
            <a:ext cx="1371600" cy="1447800"/>
          </a:xfrm>
          <a:prstGeom prst="flowChartPunchedTap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HDL</a:t>
            </a:r>
          </a:p>
        </p:txBody>
      </p:sp>
      <p:sp>
        <p:nvSpPr>
          <p:cNvPr id="486406" name="AutoShape 6"/>
          <p:cNvSpPr>
            <a:spLocks noChangeArrowheads="1"/>
          </p:cNvSpPr>
          <p:nvPr/>
        </p:nvSpPr>
        <p:spPr bwMode="auto">
          <a:xfrm>
            <a:off x="152400" y="1752600"/>
            <a:ext cx="1447800" cy="1295400"/>
          </a:xfrm>
          <a:prstGeom prst="flowChartManualInpu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Schematic</a:t>
            </a:r>
          </a:p>
          <a:p>
            <a:pPr algn="ctr"/>
            <a:r>
              <a:rPr lang="en-US"/>
              <a:t>Capture</a:t>
            </a:r>
          </a:p>
        </p:txBody>
      </p:sp>
      <p:sp>
        <p:nvSpPr>
          <p:cNvPr id="486407" name="AutoShape 7"/>
          <p:cNvSpPr>
            <a:spLocks noChangeArrowheads="1"/>
          </p:cNvSpPr>
          <p:nvPr/>
        </p:nvSpPr>
        <p:spPr bwMode="auto">
          <a:xfrm rot="10800000" flipH="1">
            <a:off x="1600200" y="2667000"/>
            <a:ext cx="914400" cy="685800"/>
          </a:xfrm>
          <a:custGeom>
            <a:avLst/>
            <a:gdLst>
              <a:gd name="G0" fmla="+- 12637 0 0"/>
              <a:gd name="G1" fmla="+- 18514 0 0"/>
              <a:gd name="G2" fmla="+- 7200 0 0"/>
              <a:gd name="G3" fmla="*/ 12637 1 2"/>
              <a:gd name="G4" fmla="+- G3 10800 0"/>
              <a:gd name="G5" fmla="+- 21600 1263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119 w 21600"/>
              <a:gd name="T1" fmla="*/ 0 h 21600"/>
              <a:gd name="T2" fmla="*/ 12637 w 21600"/>
              <a:gd name="T3" fmla="*/ 7200 h 21600"/>
              <a:gd name="T4" fmla="*/ 0 w 21600"/>
              <a:gd name="T5" fmla="*/ 1997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19" y="0"/>
                </a:moveTo>
                <a:lnTo>
                  <a:pt x="12637" y="7200"/>
                </a:lnTo>
                <a:lnTo>
                  <a:pt x="15723" y="7200"/>
                </a:lnTo>
                <a:lnTo>
                  <a:pt x="15723" y="18344"/>
                </a:lnTo>
                <a:lnTo>
                  <a:pt x="0" y="1834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6408" name="AutoShape 8"/>
          <p:cNvSpPr>
            <a:spLocks noChangeArrowheads="1"/>
          </p:cNvSpPr>
          <p:nvPr/>
        </p:nvSpPr>
        <p:spPr bwMode="auto">
          <a:xfrm rot="10800000" flipH="1" flipV="1">
            <a:off x="1524000" y="4953000"/>
            <a:ext cx="914400" cy="685800"/>
          </a:xfrm>
          <a:custGeom>
            <a:avLst/>
            <a:gdLst>
              <a:gd name="G0" fmla="+- 12637 0 0"/>
              <a:gd name="G1" fmla="+- 18514 0 0"/>
              <a:gd name="G2" fmla="+- 7200 0 0"/>
              <a:gd name="G3" fmla="*/ 12637 1 2"/>
              <a:gd name="G4" fmla="+- G3 10800 0"/>
              <a:gd name="G5" fmla="+- 21600 1263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119 w 21600"/>
              <a:gd name="T1" fmla="*/ 0 h 21600"/>
              <a:gd name="T2" fmla="*/ 12637 w 21600"/>
              <a:gd name="T3" fmla="*/ 7200 h 21600"/>
              <a:gd name="T4" fmla="*/ 0 w 21600"/>
              <a:gd name="T5" fmla="*/ 1997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19" y="0"/>
                </a:moveTo>
                <a:lnTo>
                  <a:pt x="12637" y="7200"/>
                </a:lnTo>
                <a:lnTo>
                  <a:pt x="15723" y="7200"/>
                </a:lnTo>
                <a:lnTo>
                  <a:pt x="15723" y="18344"/>
                </a:lnTo>
                <a:lnTo>
                  <a:pt x="0" y="1834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6409" name="AutoShape 9"/>
          <p:cNvSpPr>
            <a:spLocks noChangeArrowheads="1"/>
          </p:cNvSpPr>
          <p:nvPr/>
        </p:nvSpPr>
        <p:spPr bwMode="auto">
          <a:xfrm>
            <a:off x="3581400" y="3429000"/>
            <a:ext cx="1371600" cy="1447800"/>
          </a:xfrm>
          <a:prstGeom prst="flowChartPunchedTap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Fuse</a:t>
            </a:r>
          </a:p>
          <a:p>
            <a:pPr algn="ctr"/>
            <a:r>
              <a:rPr lang="en-US"/>
              <a:t>Map</a:t>
            </a:r>
          </a:p>
        </p:txBody>
      </p:sp>
      <p:sp>
        <p:nvSpPr>
          <p:cNvPr id="486410" name="AutoShape 10"/>
          <p:cNvSpPr>
            <a:spLocks noChangeArrowheads="1"/>
          </p:cNvSpPr>
          <p:nvPr/>
        </p:nvSpPr>
        <p:spPr bwMode="auto">
          <a:xfrm>
            <a:off x="3048000" y="4038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6412" name="Picture 12" descr="005"/>
          <p:cNvPicPr>
            <a:picLocks noChangeAspect="1" noChangeArrowheads="1"/>
          </p:cNvPicPr>
          <p:nvPr/>
        </p:nvPicPr>
        <p:blipFill>
          <a:blip r:embed="rId2" cstate="print"/>
          <a:srcRect r="68858" b="65218"/>
          <a:stretch>
            <a:fillRect/>
          </a:stretch>
        </p:blipFill>
        <p:spPr bwMode="auto">
          <a:xfrm>
            <a:off x="7848600" y="3717925"/>
            <a:ext cx="1143000" cy="915988"/>
          </a:xfrm>
          <a:prstGeom prst="rect">
            <a:avLst/>
          </a:prstGeom>
          <a:noFill/>
        </p:spPr>
      </p:pic>
      <p:sp>
        <p:nvSpPr>
          <p:cNvPr id="486414" name="AutoShape 14"/>
          <p:cNvSpPr>
            <a:spLocks noChangeArrowheads="1"/>
          </p:cNvSpPr>
          <p:nvPr/>
        </p:nvSpPr>
        <p:spPr bwMode="auto">
          <a:xfrm>
            <a:off x="4953000" y="4038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6415" name="Text Box 15"/>
          <p:cNvSpPr txBox="1">
            <a:spLocks noChangeArrowheads="1"/>
          </p:cNvSpPr>
          <p:nvPr/>
        </p:nvSpPr>
        <p:spPr bwMode="auto">
          <a:xfrm>
            <a:off x="2133600" y="6096000"/>
            <a:ext cx="581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Tool and PLD vendors: Xilinx, Altera, Lattice</a:t>
            </a:r>
          </a:p>
        </p:txBody>
      </p:sp>
      <p:pic>
        <p:nvPicPr>
          <p:cNvPr id="486416" name="Picture 16" descr="all-100"/>
          <p:cNvPicPr>
            <a:picLocks noChangeAspect="1" noChangeArrowheads="1"/>
          </p:cNvPicPr>
          <p:nvPr/>
        </p:nvPicPr>
        <p:blipFill>
          <a:blip r:embed="rId3"/>
          <a:srcRect l="5556" t="24286" r="5556" b="13571"/>
          <a:stretch>
            <a:fillRect/>
          </a:stretch>
        </p:blipFill>
        <p:spPr bwMode="auto">
          <a:xfrm>
            <a:off x="5486400" y="3078163"/>
            <a:ext cx="1828800" cy="2209800"/>
          </a:xfrm>
          <a:prstGeom prst="rect">
            <a:avLst/>
          </a:prstGeom>
          <a:noFill/>
        </p:spPr>
      </p:pic>
      <p:sp>
        <p:nvSpPr>
          <p:cNvPr id="486417" name="Text Box 17"/>
          <p:cNvSpPr txBox="1">
            <a:spLocks noChangeArrowheads="1"/>
          </p:cNvSpPr>
          <p:nvPr/>
        </p:nvSpPr>
        <p:spPr bwMode="auto">
          <a:xfrm>
            <a:off x="5751513" y="533082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Universal</a:t>
            </a:r>
          </a:p>
          <a:p>
            <a:pPr algn="ctr"/>
            <a:r>
              <a:rPr lang="en-US" sz="1800"/>
              <a:t>Programmer</a:t>
            </a:r>
          </a:p>
        </p:txBody>
      </p:sp>
      <p:sp>
        <p:nvSpPr>
          <p:cNvPr id="486418" name="AutoShape 18"/>
          <p:cNvSpPr>
            <a:spLocks noChangeArrowheads="1"/>
          </p:cNvSpPr>
          <p:nvPr/>
        </p:nvSpPr>
        <p:spPr bwMode="auto">
          <a:xfrm>
            <a:off x="7315200" y="4038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4EC5-8847-4FDA-95F9-D9AF61FC8E1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4" descr="Fig_05_001"/>
          <p:cNvPicPr>
            <a:picLocks noChangeAspect="1" noChangeArrowheads="1"/>
          </p:cNvPicPr>
          <p:nvPr/>
        </p:nvPicPr>
        <p:blipFill>
          <a:blip r:embed="rId4"/>
          <a:srcRect l="6950" r="7336" b="23984"/>
          <a:stretch>
            <a:fillRect/>
          </a:stretch>
        </p:blipFill>
        <p:spPr bwMode="auto">
          <a:xfrm>
            <a:off x="4343400" y="1600200"/>
            <a:ext cx="4800600" cy="1516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PROMs</a:t>
            </a:r>
          </a:p>
        </p:txBody>
      </p:sp>
      <p:pic>
        <p:nvPicPr>
          <p:cNvPr id="9219" name="Picture 4" descr="060"/>
          <p:cNvPicPr>
            <a:picLocks noChangeAspect="1" noChangeArrowheads="1"/>
          </p:cNvPicPr>
          <p:nvPr/>
        </p:nvPicPr>
        <p:blipFill>
          <a:blip r:embed="rId3"/>
          <a:srcRect b="18361"/>
          <a:stretch>
            <a:fillRect/>
          </a:stretch>
        </p:blipFill>
        <p:spPr bwMode="auto">
          <a:xfrm>
            <a:off x="76200" y="1555750"/>
            <a:ext cx="8991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0" y="762000"/>
            <a:ext cx="2820988" cy="2590800"/>
            <a:chOff x="3840" y="480"/>
            <a:chExt cx="1777" cy="1632"/>
          </a:xfrm>
        </p:grpSpPr>
        <p:sp>
          <p:nvSpPr>
            <p:cNvPr id="9222" name="Oval 5"/>
            <p:cNvSpPr>
              <a:spLocks noChangeArrowheads="1"/>
            </p:cNvSpPr>
            <p:nvPr/>
          </p:nvSpPr>
          <p:spPr bwMode="auto">
            <a:xfrm>
              <a:off x="4416" y="1776"/>
              <a:ext cx="1104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2134" name="Text Box 6"/>
            <p:cNvSpPr txBox="1">
              <a:spLocks noChangeArrowheads="1"/>
            </p:cNvSpPr>
            <p:nvPr/>
          </p:nvSpPr>
          <p:spPr bwMode="auto">
            <a:xfrm>
              <a:off x="3840" y="480"/>
              <a:ext cx="17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+mj-lt"/>
                </a:rPr>
                <a:t>Product term sharing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3A9CA-0BE6-4E04-9D54-87A675A91240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PROMs</a:t>
            </a:r>
          </a:p>
        </p:txBody>
      </p:sp>
      <p:pic>
        <p:nvPicPr>
          <p:cNvPr id="9219" name="Picture 4" descr="060"/>
          <p:cNvPicPr>
            <a:picLocks noChangeAspect="1" noChangeArrowheads="1"/>
          </p:cNvPicPr>
          <p:nvPr/>
        </p:nvPicPr>
        <p:blipFill rotWithShape="1">
          <a:blip r:embed="rId3"/>
          <a:srcRect r="45763" b="18361"/>
          <a:stretch/>
        </p:blipFill>
        <p:spPr bwMode="auto">
          <a:xfrm>
            <a:off x="76200" y="1555750"/>
            <a:ext cx="48768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3A9CA-0BE6-4E04-9D54-87A675A9124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1066800"/>
            <a:ext cx="388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How many </a:t>
            </a:r>
            <a:r>
              <a:rPr lang="en-US" sz="2800" dirty="0" err="1"/>
              <a:t>minterms</a:t>
            </a:r>
            <a:r>
              <a:rPr lang="en-US" sz="2800" dirty="0"/>
              <a:t>?  </a:t>
            </a:r>
            <a:endParaRPr lang="en-US" sz="2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Generating </a:t>
            </a:r>
            <a:r>
              <a:rPr lang="en-US" sz="2800" dirty="0"/>
              <a:t>all of them, then select among them,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What’s the impact of adding another input?   </a:t>
            </a:r>
            <a:endParaRPr lang="en-US" sz="2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Doubling </a:t>
            </a:r>
            <a:r>
              <a:rPr lang="en-US" sz="2800" dirty="0"/>
              <a:t>AND array!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MaskROM</a:t>
            </a:r>
            <a:r>
              <a:rPr lang="en-US" sz="2800" dirty="0"/>
              <a:t> – fully programmed one time at the factory.  </a:t>
            </a:r>
            <a:endParaRPr lang="en-US" sz="2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Game cards.</a:t>
            </a:r>
          </a:p>
        </p:txBody>
      </p:sp>
    </p:spTree>
    <p:extLst>
      <p:ext uri="{BB962C8B-B14F-4D97-AF65-F5344CB8AC3E}">
        <p14:creationId xmlns:p14="http://schemas.microsoft.com/office/powerpoint/2010/main" val="12921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32509</TotalTime>
  <Words>1009</Words>
  <Application>Microsoft Office PowerPoint</Application>
  <PresentationFormat>On-screen Show (4:3)</PresentationFormat>
  <Paragraphs>295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Default Design</vt:lpstr>
      <vt:lpstr>Lecture 10</vt:lpstr>
      <vt:lpstr>Taxonomies of ICs</vt:lpstr>
      <vt:lpstr>PLDs</vt:lpstr>
      <vt:lpstr>AND/OR Array Architecture</vt:lpstr>
      <vt:lpstr>Programmable Symbology</vt:lpstr>
      <vt:lpstr>“Fuses”</vt:lpstr>
      <vt:lpstr>PLD Implementation</vt:lpstr>
      <vt:lpstr>PROMs</vt:lpstr>
      <vt:lpstr>PROMs</vt:lpstr>
      <vt:lpstr>PLAs</vt:lpstr>
      <vt:lpstr>PALs/GALs</vt:lpstr>
      <vt:lpstr>PAL with function sharing or additional inputs</vt:lpstr>
      <vt:lpstr>Advantages to PLDs</vt:lpstr>
      <vt:lpstr>PALxxyyzz Nomenclature</vt:lpstr>
      <vt:lpstr>Nomenclature Examples</vt:lpstr>
      <vt:lpstr>PAL</vt:lpstr>
      <vt:lpstr>GAL</vt:lpstr>
      <vt:lpstr>CPLDs – Complex PLDs</vt:lpstr>
      <vt:lpstr>Designing with PROMs</vt:lpstr>
      <vt:lpstr>Example of implementing the same function with PROM, PLA and PAL</vt:lpstr>
      <vt:lpstr>Example</vt:lpstr>
      <vt:lpstr>PROM Implementation</vt:lpstr>
      <vt:lpstr>PLA Implementation</vt:lpstr>
      <vt:lpstr>PLA Implementation</vt:lpstr>
      <vt:lpstr>PAL Implementation</vt:lpstr>
      <vt:lpstr>Logic Conventions</vt:lpstr>
      <vt:lpstr>Indicator Matching</vt:lpstr>
      <vt:lpstr>Detailed DPI Example</vt:lpstr>
      <vt:lpstr>PowerPoint Presentation</vt:lpstr>
      <vt:lpstr>Databook Examples</vt:lpstr>
      <vt:lpstr>Databook Examples</vt:lpstr>
      <vt:lpstr>Databook Examples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360</cp:revision>
  <dcterms:created xsi:type="dcterms:W3CDTF">2004-07-30T14:54:42Z</dcterms:created>
  <dcterms:modified xsi:type="dcterms:W3CDTF">2017-03-27T01:54:40Z</dcterms:modified>
</cp:coreProperties>
</file>